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8"/>
  </p:notesMasterIdLst>
  <p:sldIdLst>
    <p:sldId id="269" r:id="rId3"/>
    <p:sldId id="268" r:id="rId4"/>
    <p:sldId id="258" r:id="rId5"/>
    <p:sldId id="259" r:id="rId6"/>
    <p:sldId id="260" r:id="rId7"/>
    <p:sldId id="266" r:id="rId8"/>
    <p:sldId id="271" r:id="rId9"/>
    <p:sldId id="261" r:id="rId10"/>
    <p:sldId id="273" r:id="rId11"/>
    <p:sldId id="272" r:id="rId12"/>
    <p:sldId id="267" r:id="rId13"/>
    <p:sldId id="262" r:id="rId14"/>
    <p:sldId id="265" r:id="rId15"/>
    <p:sldId id="264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94898" autoAdjust="0"/>
  </p:normalViewPr>
  <p:slideViewPr>
    <p:cSldViewPr>
      <p:cViewPr varScale="1">
        <p:scale>
          <a:sx n="121" d="100"/>
          <a:sy n="121" d="100"/>
        </p:scale>
        <p:origin x="123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61101-C039-4711-AFC7-994D7F1910CB}" type="datetimeFigureOut">
              <a:rPr lang="en-US" smtClean="0"/>
              <a:pPr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75D-7ABE-4FA2-8CA2-0C8345E07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8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86601"/>
            <a:ext cx="9144000" cy="860425"/>
          </a:xfrm>
        </p:spPr>
        <p:txBody>
          <a:bodyPr anchor="b" anchorCtr="0"/>
          <a:lstStyle>
            <a:lvl1pPr algn="ctr"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7526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1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9C3-1E8B-7C48-B6C2-4053BEB8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AB8AF-CEA0-744B-A821-81D1D106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C4F2-E677-1F48-90E6-8280B6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6E6D-81DE-5D4F-840E-4FBBB91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C9A-5552-DD40-AF49-DC75791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0B9-7350-2C47-9FFD-6DF43577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8D5-BC9F-7E4C-BA28-9A0D7AC0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4A25-DA9E-514E-A238-B1F8F975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3621-54F0-FB4A-915C-0B947E58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23A8-5C6B-8C45-A222-FF83EC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D787-9A71-3749-AEB6-0524F4CA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A139-BC74-6A45-ABF3-85AFCEDA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9E7-1A8C-5841-8907-C9A2607E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A987-E967-BB4E-BA39-085F4392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D441-CFB8-2B43-B9A1-D8E6A0B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1-118C-2844-BE2E-47D09E5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469-4D66-634B-9103-8300EC35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9917-9A65-E54F-A983-DE52D7B3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CEED-6ED8-B44D-9811-521FC5D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0FBE8-C258-FB4A-B18F-02F4BA75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B49-A387-074C-BDF1-ACE09E5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7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F4DB-9FDA-2C45-8622-A2CBE636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686-48F6-3B43-B7A4-BF742089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EDD-62FA-304C-83BA-FBA1111D1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6887A-20A8-114F-8BEA-CC33E77F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1394-578F-6241-B11B-4047BBC58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83347-700A-2942-A2C9-7D1A2CC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DDA3E-4D6B-C241-AFBE-8925CB64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11CCF-278F-274B-BEE8-2BCE6B9F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F77-AFE0-9B42-AF47-F4AEF700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3F6E-B037-C447-B67A-7E6CDDB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2969-7538-2547-BE60-0073761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9A0F8-5EFC-BD40-A49D-5CAAFA4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9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60083-6E9E-2745-864C-99CD212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8B9A-9731-1048-9619-8E8808D2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9C41-D23E-DF42-9BA3-E7451FEF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Tx/>
              <a:buFont typeface="Arial" pitchFamily="34" charset="0"/>
              <a:buChar char="•"/>
              <a:defRPr sz="2000" b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4213" indent="-227013">
              <a:lnSpc>
                <a:spcPts val="2600"/>
              </a:lnSpc>
              <a:buClrTx/>
              <a:defRPr sz="20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087438" indent="-173038">
              <a:lnSpc>
                <a:spcPts val="2600"/>
              </a:lnSpc>
              <a:buClrTx/>
              <a:defRPr sz="18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541463" indent="-169863">
              <a:lnSpc>
                <a:spcPts val="2600"/>
              </a:lnSpc>
              <a:buClrTx/>
              <a:defRPr sz="16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01838" indent="-173038">
              <a:lnSpc>
                <a:spcPts val="2600"/>
              </a:lnSpc>
              <a:buClrTx/>
              <a:defRPr sz="14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B731-6AF6-A140-BE3B-F80C4A1C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C06-D2F2-714B-886D-3314BA19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679-F31A-8F44-8437-9DF6AAF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C6D3-00AE-034C-893B-74DA69B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C373D-0905-6E43-B8B7-BD3E75C3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DD6B4-4BF2-2747-A8E3-06997861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1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D28-0AB4-204C-9F5B-13E18188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6D035-12B8-7D46-A954-D1E94C07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84A8-ECFB-6E4F-AB99-F75BE051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3905-A1FB-454F-87DF-6776156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57A91-C064-4C4E-AC99-1D3B3D46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127E-2EE7-B842-A511-1161C6D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6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679-72D3-3449-8D2D-F1787ED5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742D-DACC-504E-9346-8B9A265E2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65D5-76C9-924A-845E-83D8CE62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BCA-0BAB-1B44-8370-68E18B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6AF8-0BFF-134E-905C-1A871CB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FCD8-F2FF-6041-88B5-A1087058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6A81B-9576-0D41-BAF4-C37737C3E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6A99-0E05-FA47-83ED-C1B67C8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22B8-3A02-CC43-AAFB-2F7695B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02A7C-E794-754E-ADB8-C01F3561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05000" y="3054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05000" y="1635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905000" y="2344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905000" y="3763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905000" y="4472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905000" y="5181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7526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612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612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2385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0198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2385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198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7526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1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>
              <a:lumMod val="75000"/>
            </a:schemeClr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43E6A-92D6-D44A-A2EC-76410C69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C26AC-0ED8-4347-ABCB-DDEE9AE6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DE882-0160-F14B-845E-0B40B626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026-4B43-0A4B-968E-8C9DC6B7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7C8A-6BBE-734B-B90E-04CB0DFB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xcloud.io/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ranaroussi/yfina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s://github.com/ghcn345/Stock-Market-Prediction/blob/master/images/trade.jpe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990-1949-114F-A9BE-330398696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A7BB412-9A96-CE4B-AE02-32C633C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39763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636D9-9E85-5844-9E2B-1EFAF9F1D163}"/>
              </a:ext>
            </a:extLst>
          </p:cNvPr>
          <p:cNvSpPr/>
          <p:nvPr/>
        </p:nvSpPr>
        <p:spPr>
          <a:xfrm>
            <a:off x="3733800" y="50292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</a:p>
        </p:txBody>
      </p:sp>
    </p:spTree>
    <p:extLst>
      <p:ext uri="{BB962C8B-B14F-4D97-AF65-F5344CB8AC3E}">
        <p14:creationId xmlns:p14="http://schemas.microsoft.com/office/powerpoint/2010/main" val="19208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3D7F4-08C3-0740-96BB-5AA2671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1499696"/>
            <a:ext cx="4851400" cy="21573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9FA1C1-A182-1C4B-B2E6-38597FFA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106162"/>
            <a:ext cx="3009273" cy="240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2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464400" y="1371600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Dickey-Fuller Test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9E405-53D5-D749-8888-65C5F319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00" y="2186988"/>
            <a:ext cx="49022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12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93276C-2431-794B-8AC8-D3994BA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981200"/>
            <a:ext cx="49911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35B5F-087A-AD46-B5BC-5E23B549991F}"/>
              </a:ext>
            </a:extLst>
          </p:cNvPr>
          <p:cNvSpPr/>
          <p:nvPr/>
        </p:nvSpPr>
        <p:spPr>
          <a:xfrm>
            <a:off x="512189" y="1275639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with exogenous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95F9-8D2C-0D4C-AAF8-1E4B5425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331" y="5709303"/>
            <a:ext cx="3517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897BE6-4913-DF4B-B6B5-80446F044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430"/>
            <a:ext cx="5596330" cy="333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668D1-3916-F34B-A659-02EE9D71C3F9}"/>
              </a:ext>
            </a:extLst>
          </p:cNvPr>
          <p:cNvSpPr/>
          <p:nvPr/>
        </p:nvSpPr>
        <p:spPr>
          <a:xfrm>
            <a:off x="464400" y="1109114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 Prophet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A7A4F-5842-1440-9D96-22282B57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034" y="5269570"/>
            <a:ext cx="4737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6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970D1F-0793-5341-B70B-A9DF9D19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88456"/>
            <a:ext cx="49022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AF0300-7446-D24F-9AE3-6B6B415BB0F8}"/>
              </a:ext>
            </a:extLst>
          </p:cNvPr>
          <p:cNvSpPr/>
          <p:nvPr/>
        </p:nvSpPr>
        <p:spPr>
          <a:xfrm>
            <a:off x="794988" y="1229634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LSTM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C53F5-B85B-A641-B97D-00642EB2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5269544"/>
            <a:ext cx="4318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EB8FB-89CE-2043-BBD9-F3A33279CF26}"/>
              </a:ext>
            </a:extLst>
          </p:cNvPr>
          <p:cNvSpPr/>
          <p:nvPr/>
        </p:nvSpPr>
        <p:spPr>
          <a:xfrm>
            <a:off x="722855" y="1600200"/>
            <a:ext cx="45349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access the updated quarterly reports timely and obtain more important features.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tune the hyperparameters (exogenous variables) in Time Series models. Technical indicators such as MACD, Stochastic, RSI, </a:t>
            </a:r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used.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Besides Twitter, gathering more relevant sentimental data from other web sources.</a:t>
            </a:r>
          </a:p>
        </p:txBody>
      </p:sp>
      <p:pic>
        <p:nvPicPr>
          <p:cNvPr id="5122" name="Picture 2" descr="Image result for phone app">
            <a:extLst>
              <a:ext uri="{FF2B5EF4-FFF2-40B4-BE49-F238E27FC236}">
                <a16:creationId xmlns:a16="http://schemas.microsoft.com/office/drawing/2014/main" id="{DC9164F4-0F94-D34E-80F3-470D03A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4620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Sentimental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11A69E-422D-463E-8342-05325BED6D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stock market outline">
            <a:extLst>
              <a:ext uri="{FF2B5EF4-FFF2-40B4-BE49-F238E27FC236}">
                <a16:creationId xmlns:a16="http://schemas.microsoft.com/office/drawing/2014/main" id="{6F048007-6CF5-6542-B961-9081E75D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09800"/>
            <a:ext cx="39497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Accurate prediction of stock market asset is a significant and challenging task due to complicated nature of the financial stock markets.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Overview</a:t>
            </a:r>
            <a:endParaRPr lang="en-US" dirty="0"/>
          </a:p>
        </p:txBody>
      </p:sp>
      <p:pic>
        <p:nvPicPr>
          <p:cNvPr id="2050" name="Picture 2" descr="Image result for neural networks finance">
            <a:extLst>
              <a:ext uri="{FF2B5EF4-FFF2-40B4-BE49-F238E27FC236}">
                <a16:creationId xmlns:a16="http://schemas.microsoft.com/office/drawing/2014/main" id="{8CE32A8A-F252-1B47-B45B-BAFB80FD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3" y="2286000"/>
            <a:ext cx="4654550" cy="25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s finance">
            <a:extLst>
              <a:ext uri="{FF2B5EF4-FFF2-40B4-BE49-F238E27FC236}">
                <a16:creationId xmlns:a16="http://schemas.microsoft.com/office/drawing/2014/main" id="{FF2949A0-722D-E342-97B4-0868FC48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3" y="4727944"/>
            <a:ext cx="4255682" cy="17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Stock market prediction aims to determine the future movement of the stock value of a financial exchange.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Classification</a:t>
            </a:r>
            <a:r>
              <a:rPr lang="en-US" altLang="zh-CN" dirty="0"/>
              <a:t>: </a:t>
            </a:r>
            <a:r>
              <a:rPr lang="en-US" dirty="0"/>
              <a:t>Trade Strategy</a:t>
            </a:r>
            <a:r>
              <a:rPr lang="zh-CN" altLang="en-US" dirty="0"/>
              <a:t> </a:t>
            </a:r>
            <a:r>
              <a:rPr lang="en-US" altLang="zh-CN" dirty="0"/>
              <a:t>(buy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zh-CN" altLang="en-US" dirty="0"/>
              <a:t> </a:t>
            </a:r>
            <a:r>
              <a:rPr lang="en-US" altLang="zh-CN" dirty="0"/>
              <a:t>hold)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           </a:t>
            </a:r>
            <a:r>
              <a:rPr lang="en-US" altLang="zh-CN" dirty="0"/>
              <a:t>KNN,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forest,</a:t>
            </a:r>
            <a:r>
              <a:rPr lang="zh-CN" altLang="en-US" dirty="0"/>
              <a:t> </a:t>
            </a:r>
            <a:r>
              <a:rPr lang="en-US" altLang="zh-CN" dirty="0"/>
              <a:t>SVM,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time series</a:t>
            </a:r>
            <a:r>
              <a:rPr lang="en-US" dirty="0"/>
              <a:t> regression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SARIMAX,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Prophet,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sentimental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Business </a:t>
            </a:r>
            <a:r>
              <a:rPr lang="en-US" altLang="zh-CN" dirty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85800" y="1467315"/>
            <a:ext cx="2807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IEX API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Yahoo Finance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3FEB-8C67-FF4E-904E-E3EF3B858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467315"/>
            <a:ext cx="1422400" cy="774700"/>
          </a:xfrm>
          <a:prstGeom prst="rect">
            <a:avLst/>
          </a:prstGeom>
        </p:spPr>
      </p:pic>
      <p:pic>
        <p:nvPicPr>
          <p:cNvPr id="8194" name="Picture 2" descr="Image result for yahoo finance">
            <a:extLst>
              <a:ext uri="{FF2B5EF4-FFF2-40B4-BE49-F238E27FC236}">
                <a16:creationId xmlns:a16="http://schemas.microsoft.com/office/drawing/2014/main" id="{A2376A98-9BAD-4D4D-90CC-0206B33D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74" y="1350873"/>
            <a:ext cx="1727196" cy="9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7CB267-D424-CB41-804F-13C620432C8B}"/>
              </a:ext>
            </a:extLst>
          </p:cNvPr>
          <p:cNvSpPr/>
          <p:nvPr/>
        </p:nvSpPr>
        <p:spPr>
          <a:xfrm>
            <a:off x="464400" y="2895600"/>
            <a:ext cx="7841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from three different web sources by API calls or Web Scraping.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Quarterly Report for Classification by Web Scrapping.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Yahoo Finance and IEX API for Time Series by API calls.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for sentimental data by VADER.</a:t>
            </a:r>
          </a:p>
        </p:txBody>
      </p:sp>
    </p:spTree>
    <p:extLst>
      <p:ext uri="{BB962C8B-B14F-4D97-AF65-F5344CB8AC3E}">
        <p14:creationId xmlns:p14="http://schemas.microsoft.com/office/powerpoint/2010/main" val="75309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6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240028" y="119435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Strategy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of the price to buy, local maximum of the price to sell, and all other time to hold.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33713E-EBBD-B642-9077-98361CD5D7AF}"/>
              </a:ext>
            </a:extLst>
          </p:cNvPr>
          <p:cNvSpPr/>
          <p:nvPr/>
        </p:nvSpPr>
        <p:spPr>
          <a:xfrm>
            <a:off x="3560777" y="1975458"/>
            <a:ext cx="4404186" cy="1905000"/>
          </a:xfrm>
          <a:custGeom>
            <a:avLst/>
            <a:gdLst>
              <a:gd name="connsiteX0" fmla="*/ 0 w 5433848"/>
              <a:gd name="connsiteY0" fmla="*/ 1555531 h 2654057"/>
              <a:gd name="connsiteX1" fmla="*/ 746234 w 5433848"/>
              <a:gd name="connsiteY1" fmla="*/ 2627586 h 2654057"/>
              <a:gd name="connsiteX2" fmla="*/ 2196662 w 5433848"/>
              <a:gd name="connsiteY2" fmla="*/ 578069 h 2654057"/>
              <a:gd name="connsiteX3" fmla="*/ 3499945 w 5433848"/>
              <a:gd name="connsiteY3" fmla="*/ 1807779 h 2654057"/>
              <a:gd name="connsiteX4" fmla="*/ 5433848 w 5433848"/>
              <a:gd name="connsiteY4" fmla="*/ 0 h 265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848" h="2654057">
                <a:moveTo>
                  <a:pt x="0" y="1555531"/>
                </a:moveTo>
                <a:cubicBezTo>
                  <a:pt x="190062" y="2173013"/>
                  <a:pt x="380124" y="2790496"/>
                  <a:pt x="746234" y="2627586"/>
                </a:cubicBezTo>
                <a:cubicBezTo>
                  <a:pt x="1112344" y="2464676"/>
                  <a:pt x="1737710" y="714703"/>
                  <a:pt x="2196662" y="578069"/>
                </a:cubicBezTo>
                <a:cubicBezTo>
                  <a:pt x="2655614" y="441434"/>
                  <a:pt x="2960414" y="1904124"/>
                  <a:pt x="3499945" y="1807779"/>
                </a:cubicBezTo>
                <a:cubicBezTo>
                  <a:pt x="4039476" y="1711434"/>
                  <a:pt x="4736662" y="855717"/>
                  <a:pt x="54338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98F3A9-DA09-2146-9F66-7B6B9BA4FED7}"/>
              </a:ext>
            </a:extLst>
          </p:cNvPr>
          <p:cNvCxnSpPr>
            <a:cxnSpLocks/>
          </p:cNvCxnSpPr>
          <p:nvPr/>
        </p:nvCxnSpPr>
        <p:spPr>
          <a:xfrm flipH="1" flipV="1">
            <a:off x="4283363" y="3982739"/>
            <a:ext cx="609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6DC3E-FC75-7E42-A4B8-F6986CBCD199}"/>
              </a:ext>
            </a:extLst>
          </p:cNvPr>
          <p:cNvCxnSpPr>
            <a:cxnSpLocks/>
          </p:cNvCxnSpPr>
          <p:nvPr/>
        </p:nvCxnSpPr>
        <p:spPr>
          <a:xfrm flipH="1" flipV="1">
            <a:off x="5410200" y="2667000"/>
            <a:ext cx="701963" cy="108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3B56F-015A-6B47-8CB5-5CCB9BEC69C5}"/>
              </a:ext>
            </a:extLst>
          </p:cNvPr>
          <p:cNvCxnSpPr>
            <a:cxnSpLocks/>
          </p:cNvCxnSpPr>
          <p:nvPr/>
        </p:nvCxnSpPr>
        <p:spPr>
          <a:xfrm flipH="1" flipV="1">
            <a:off x="6402050" y="3354836"/>
            <a:ext cx="685800" cy="71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4738-82DC-5544-860F-48ACD671B83C}"/>
              </a:ext>
            </a:extLst>
          </p:cNvPr>
          <p:cNvSpPr/>
          <p:nvPr/>
        </p:nvSpPr>
        <p:spPr>
          <a:xfrm>
            <a:off x="4561276" y="4653977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A87CD-9073-F842-AA92-1AFD4B30A1B5}"/>
              </a:ext>
            </a:extLst>
          </p:cNvPr>
          <p:cNvSpPr/>
          <p:nvPr/>
        </p:nvSpPr>
        <p:spPr>
          <a:xfrm>
            <a:off x="7125451" y="4033040"/>
            <a:ext cx="84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D4B57-B9B3-F549-A01D-EB1B560A6E5E}"/>
              </a:ext>
            </a:extLst>
          </p:cNvPr>
          <p:cNvSpPr/>
          <p:nvPr/>
        </p:nvSpPr>
        <p:spPr>
          <a:xfrm>
            <a:off x="5662486" y="3851169"/>
            <a:ext cx="701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endParaRPr lang="en-US" dirty="0"/>
          </a:p>
        </p:txBody>
      </p:sp>
      <p:pic>
        <p:nvPicPr>
          <p:cNvPr id="1026" name="Picture 2" descr="Image result for neural networks finance">
            <a:extLst>
              <a:ext uri="{FF2B5EF4-FFF2-40B4-BE49-F238E27FC236}">
                <a16:creationId xmlns:a16="http://schemas.microsoft.com/office/drawing/2014/main" id="{1BB08CAF-F68D-364F-AEF6-69E00C52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8" y="2178130"/>
            <a:ext cx="289503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aph">
            <a:hlinkClick r:id="rId4"/>
            <a:extLst>
              <a:ext uri="{FF2B5EF4-FFF2-40B4-BE49-F238E27FC236}">
                <a16:creationId xmlns:a16="http://schemas.microsoft.com/office/drawing/2014/main" id="{D1003DF6-2039-CE40-8857-45CF8B60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38" y="448912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7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AA3C2-D9BF-4145-AE07-746352E4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581400"/>
            <a:ext cx="2126400" cy="15863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3D0A0C-5806-8F40-9171-5BFBC76D6712}"/>
              </a:ext>
            </a:extLst>
          </p:cNvPr>
          <p:cNvSpPr/>
          <p:nvPr/>
        </p:nvSpPr>
        <p:spPr>
          <a:xfrm>
            <a:off x="464400" y="5341091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data are missing should not be neglected—quite often it is an indication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illiquidity.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 average price results in an underestimate of volatility.</a:t>
            </a:r>
            <a:endParaRPr lang="en-US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84ECD4-011F-314F-84B1-F6591D8350A0}"/>
              </a:ext>
            </a:extLst>
          </p:cNvPr>
          <p:cNvSpPr/>
          <p:nvPr/>
        </p:nvSpPr>
        <p:spPr>
          <a:xfrm>
            <a:off x="580696" y="1835016"/>
            <a:ext cx="780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missing data for weekends and holidays was filled by interpolation method.</a:t>
            </a:r>
          </a:p>
          <a:p>
            <a:endParaRPr lang="en-US" dirty="0">
              <a:solidFill>
                <a:srgbClr val="242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missing data of exogenous features was filled by propagating nearest valid observation backward/forward to next valid observation.</a:t>
            </a:r>
            <a:endParaRPr lang="en-US" b="0" i="0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423A7-B627-5047-A4C2-69DB1BA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" y="1721151"/>
            <a:ext cx="8839200" cy="15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D44F-0C77-1F4C-B6B1-870A126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" y="3965303"/>
            <a:ext cx="8960752" cy="21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685800" y="3498245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17635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0C80C-07B8-5D45-9CD4-618CE93B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43435"/>
            <a:ext cx="4622080" cy="42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799682"/>
      </p:ext>
    </p:extLst>
  </p:cSld>
  <p:clrMapOvr>
    <a:masterClrMapping/>
  </p:clrMapOvr>
</p:sld>
</file>

<file path=ppt/theme/theme1.xml><?xml version="1.0" encoding="utf-8"?>
<a:theme xmlns:a="http://schemas.openxmlformats.org/drawingml/2006/main" name="Book Powerpoint FINAL">
  <a:themeElements>
    <a:clrScheme name="Financial Connection">
      <a:dk1>
        <a:srgbClr val="595959"/>
      </a:dk1>
      <a:lt1>
        <a:srgbClr val="00B050"/>
      </a:lt1>
      <a:dk2>
        <a:srgbClr val="002060"/>
      </a:dk2>
      <a:lt2>
        <a:srgbClr val="9B2D1F"/>
      </a:lt2>
      <a:accent1>
        <a:srgbClr val="0C0C0C"/>
      </a:accent1>
      <a:accent2>
        <a:srgbClr val="00B050"/>
      </a:accent2>
      <a:accent3>
        <a:srgbClr val="002060"/>
      </a:accent3>
      <a:accent4>
        <a:srgbClr val="9B2D1F"/>
      </a:accent4>
      <a:accent5>
        <a:srgbClr val="F4C33A"/>
      </a:accent5>
      <a:accent6>
        <a:srgbClr val="BFBFBF"/>
      </a:accent6>
      <a:hlink>
        <a:srgbClr val="7F7F7F"/>
      </a:hlink>
      <a:folHlink>
        <a:srgbClr val="9B2D1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2422</TotalTime>
  <Words>357</Words>
  <Application>Microsoft Macintosh PowerPoint</Application>
  <PresentationFormat>On-screen Show (4:3)</PresentationFormat>
  <Paragraphs>77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Century Gothic</vt:lpstr>
      <vt:lpstr>Perpetua</vt:lpstr>
      <vt:lpstr>Segoe UI</vt:lpstr>
      <vt:lpstr>Times New Roman</vt:lpstr>
      <vt:lpstr>Book Powerpoint FINAL</vt:lpstr>
      <vt:lpstr>Custom Design</vt:lpstr>
      <vt:lpstr>Stock Market Prediction</vt:lpstr>
      <vt:lpstr>Agenda</vt:lpstr>
      <vt:lpstr>Overview</vt:lpstr>
      <vt:lpstr>Business Goals</vt:lpstr>
      <vt:lpstr>Data Collection</vt:lpstr>
      <vt:lpstr>Exploratory Data Analysis</vt:lpstr>
      <vt:lpstr>Exploratory Data Analysis</vt:lpstr>
      <vt:lpstr>Exploratory Data Analysis</vt:lpstr>
      <vt:lpstr>Classification</vt:lpstr>
      <vt:lpstr>Classification</vt:lpstr>
      <vt:lpstr>Time Series</vt:lpstr>
      <vt:lpstr>Time Series</vt:lpstr>
      <vt:lpstr>Time Series</vt:lpstr>
      <vt:lpstr>Time Series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Ning Chen</cp:lastModifiedBy>
  <cp:revision>130</cp:revision>
  <dcterms:created xsi:type="dcterms:W3CDTF">2012-10-22T17:28:15Z</dcterms:created>
  <dcterms:modified xsi:type="dcterms:W3CDTF">2021-02-17T22:31:07Z</dcterms:modified>
</cp:coreProperties>
</file>